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37" r:id="rId3"/>
    <p:sldId id="338" r:id="rId4"/>
    <p:sldId id="368" r:id="rId5"/>
    <p:sldId id="339" r:id="rId6"/>
    <p:sldId id="341" r:id="rId7"/>
    <p:sldId id="343" r:id="rId8"/>
    <p:sldId id="344" r:id="rId9"/>
    <p:sldId id="346" r:id="rId10"/>
    <p:sldId id="347" r:id="rId11"/>
    <p:sldId id="371" r:id="rId12"/>
    <p:sldId id="369" r:id="rId13"/>
    <p:sldId id="366" r:id="rId14"/>
    <p:sldId id="350" r:id="rId15"/>
  </p:sldIdLst>
  <p:sldSz cx="12188825" cy="6858000"/>
  <p:notesSz cx="6858000" cy="9144000"/>
  <p:custDataLst>
    <p:tags r:id="rId17"/>
  </p:custDataLst>
  <p:defaultTextStyle>
    <a:defPPr>
      <a:defRPr lang="en-US"/>
    </a:defPPr>
    <a:lvl1pPr marL="0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6325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8" y="-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E3AF9-D4C8-4E68-B630-DDD28BE218A5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CDC24-1641-4CF6-AC07-238D7E49C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50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2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3673880"/>
              </p:ext>
            </p:extLst>
          </p:nvPr>
        </p:nvGraphicFramePr>
        <p:xfrm>
          <a:off x="0" y="0"/>
          <a:ext cx="195334" cy="158750"/>
        </p:xfrm>
        <a:graphic>
          <a:graphicData uri="http://schemas.openxmlformats.org/presentationml/2006/ole">
            <p:oleObj spid="_x0000_s12413" name="think-cell Slide" r:id="rId7" imgW="360" imgH="360" progId="">
              <p:embed/>
            </p:oleObj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45F2A9C3-DE72-49D3-9B2E-2B99014661C0}" type="datetime1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88825" cy="370539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7654304"/>
              </p:ext>
            </p:extLst>
          </p:nvPr>
        </p:nvGraphicFramePr>
        <p:xfrm>
          <a:off x="0" y="0"/>
          <a:ext cx="195334" cy="158750"/>
        </p:xfrm>
        <a:graphic>
          <a:graphicData uri="http://schemas.openxmlformats.org/presentationml/2006/ole">
            <p:oleObj spid="_x0000_s11389" name="think-cell Slide" r:id="rId8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33C32D1-840B-4E3E-80FB-22962551ADF1}" type="datetime1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7967000"/>
              </p:ext>
            </p:extLst>
          </p:nvPr>
        </p:nvGraphicFramePr>
        <p:xfrm>
          <a:off x="0" y="1"/>
          <a:ext cx="181031" cy="143955"/>
        </p:xfrm>
        <a:graphic>
          <a:graphicData uri="http://schemas.openxmlformats.org/presentationml/2006/ole">
            <p:oleObj spid="_x0000_s13439" name="think-cell Slide" r:id="rId5" imgW="360" imgH="360" progId="">
              <p:embed/>
            </p:oleObj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0" y="1"/>
            <a:ext cx="12188825" cy="1356053"/>
          </a:xfrm>
          <a:prstGeom prst="rect">
            <a:avLst/>
          </a:prstGeom>
          <a:solidFill>
            <a:srgbClr val="632523"/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453" y="112285"/>
            <a:ext cx="9558442" cy="1143000"/>
          </a:xfrm>
          <a:prstGeom prst="rect">
            <a:avLst/>
          </a:prstGeom>
        </p:spPr>
        <p:txBody>
          <a:bodyPr vert="horz" lIns="83988" tIns="41994" rIns="83988" bIns="4199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83988" tIns="41994" rIns="83988" bIns="4199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BCB2-825B-498D-B96A-DA99A6E93565}" type="datetime1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6" cy="365125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7" y="6356352"/>
            <a:ext cx="2844059" cy="365125"/>
          </a:xfrm>
          <a:prstGeom prst="rect">
            <a:avLst/>
          </a:prstGeom>
        </p:spPr>
        <p:txBody>
          <a:bodyPr vert="horz" lIns="83988" tIns="41994" rIns="83988" bIns="4199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DE6B-B866-4C41-A5FE-3F7856D6D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839876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14954" indent="-314954" algn="l" defTabSz="839876" rtl="0" eaLnBrk="1" latinLnBrk="0" hangingPunct="1">
        <a:spcBef>
          <a:spcPct val="20000"/>
        </a:spcBef>
        <a:buClr>
          <a:srgbClr val="632523"/>
        </a:buClr>
        <a:buFont typeface="Wingdings" pitchFamily="2" charset="2"/>
        <a:buChar char="q"/>
        <a:defRPr sz="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82400" indent="-262461" algn="l" defTabSz="839876" rtl="0" eaLnBrk="1" latinLnBrk="0" hangingPunct="1">
        <a:spcBef>
          <a:spcPct val="20000"/>
        </a:spcBef>
        <a:buClr>
          <a:srgbClr val="632523"/>
        </a:buClr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49846" indent="-209969" algn="l" defTabSz="839876" rtl="0" eaLnBrk="1" latinLnBrk="0" hangingPunct="1">
        <a:spcBef>
          <a:spcPct val="20000"/>
        </a:spcBef>
        <a:buClr>
          <a:srgbClr val="632523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69784" indent="-209969" algn="l" defTabSz="839876" rtl="0" eaLnBrk="1" latinLnBrk="0" hangingPunct="1">
        <a:spcBef>
          <a:spcPct val="20000"/>
        </a:spcBef>
        <a:buClr>
          <a:srgbClr val="63252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89722" indent="-209969" algn="l" defTabSz="839876" rtl="0" eaLnBrk="1" latinLnBrk="0" hangingPunct="1">
        <a:spcBef>
          <a:spcPct val="20000"/>
        </a:spcBef>
        <a:buClr>
          <a:srgbClr val="632523"/>
        </a:buClr>
        <a:buFont typeface="Courier New" pitchFamily="49" charset="0"/>
        <a:buChar char="o"/>
        <a:defRPr sz="1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09660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598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9537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9475" indent="-209969" algn="l" defTabSz="8398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938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876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815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753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691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629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567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9506" algn="l" defTabSz="8398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0942046"/>
              </p:ext>
            </p:extLst>
          </p:nvPr>
        </p:nvGraphicFramePr>
        <p:xfrm>
          <a:off x="1" y="1"/>
          <a:ext cx="255853" cy="101856"/>
        </p:xfrm>
        <a:graphic>
          <a:graphicData uri="http://schemas.openxmlformats.org/presentationml/2006/ole">
            <p:oleObj spid="_x0000_s1155" name="think-cell Slide" r:id="rId3" imgW="360" imgH="360" progId="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62561" y="304800"/>
            <a:ext cx="11157463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FEIAP 2015 Workshop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38580" y="6172200"/>
            <a:ext cx="2250245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October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2012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17812" y="4724400"/>
            <a:ext cx="9296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pt-BR" sz="1800" b="1" dirty="0" smtClean="0">
                <a:latin typeface="Arial" pitchFamily="34" charset="0"/>
                <a:ea typeface="+mj-ea"/>
                <a:cs typeface="Arial" pitchFamily="34" charset="0"/>
              </a:rPr>
              <a:t>By: 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1800" b="1" dirty="0" smtClean="0">
                <a:latin typeface="Arial" pitchFamily="34" charset="0"/>
                <a:ea typeface="+mj-ea"/>
                <a:cs typeface="Arial" pitchFamily="34" charset="0"/>
              </a:rPr>
              <a:t>Engr</a:t>
            </a:r>
            <a:r>
              <a:rPr lang="pt-BR" sz="1800" b="1" dirty="0">
                <a:latin typeface="Arial" pitchFamily="34" charset="0"/>
                <a:ea typeface="+mj-ea"/>
                <a:cs typeface="Arial" pitchFamily="34" charset="0"/>
              </a:rPr>
              <a:t>. Kashim A. Ali, FNSE, </a:t>
            </a:r>
            <a:r>
              <a:rPr lang="pt-BR" sz="1800" b="1" dirty="0" smtClean="0">
                <a:latin typeface="Arial" pitchFamily="34" charset="0"/>
                <a:ea typeface="+mj-ea"/>
                <a:cs typeface="Arial" pitchFamily="34" charset="0"/>
              </a:rPr>
              <a:t>mni, </a:t>
            </a:r>
          </a:p>
          <a:p>
            <a:pPr lvl="0">
              <a:spcBef>
                <a:spcPct val="0"/>
              </a:spcBef>
              <a:defRPr/>
            </a:pPr>
            <a:r>
              <a:rPr lang="af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af-Z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f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Council </a:t>
            </a:r>
            <a:r>
              <a:rPr lang="af-ZA" sz="2000" b="1" dirty="0">
                <a:latin typeface="Arial" panose="020B0604020202020204" pitchFamily="34" charset="0"/>
                <a:cs typeface="Arial" panose="020B0604020202020204" pitchFamily="34" charset="0"/>
              </a:rPr>
              <a:t>for the Regulation of Engineering in </a:t>
            </a:r>
            <a:r>
              <a:rPr lang="af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Nigeria (COREN)</a:t>
            </a:r>
            <a:endParaRPr lang="af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9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2404558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1812" y="685800"/>
            <a:ext cx="11157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Theme: Accreditation of Engineering Qualifications to International Standards &amp; Mobility of Engineers &amp; Technologists in Asia and the Pacific </a:t>
            </a:r>
            <a:endParaRPr lang="af-ZA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17812" y="3810000"/>
            <a:ext cx="8382000" cy="9144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pt-BR" sz="2400" b="1" dirty="0" smtClean="0">
                <a:latin typeface="Arial" pitchFamily="34" charset="0"/>
                <a:ea typeface="+mj-ea"/>
                <a:cs typeface="Arial" pitchFamily="34" charset="0"/>
              </a:rPr>
              <a:t>Accreditation of Engineering Programs in Nigeria: The COREN Experience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008812" y="6400800"/>
            <a:ext cx="5115957" cy="381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af-Z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Kuala Lumpur </a:t>
            </a:r>
            <a:r>
              <a:rPr lang="af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Malaysia, 27th May, 2015</a:t>
            </a:r>
            <a:endParaRPr lang="af-Z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03036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6650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the Program</a:t>
            </a:r>
            <a:endParaRPr lang="en-US" dirty="0"/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gray">
          <a:xfrm>
            <a:off x="3394197" y="5176984"/>
            <a:ext cx="7500815" cy="111748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45720" rIns="4572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Inadequate professional linkage within Africa and beyond</a:t>
            </a: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gray">
          <a:xfrm>
            <a:off x="3394197" y="2935429"/>
            <a:ext cx="7500815" cy="970101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45720" rIns="4572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Diversion of results of accreditation exercise by COREN and NUC</a:t>
            </a:r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gray">
          <a:xfrm>
            <a:off x="3394197" y="4061096"/>
            <a:ext cx="7500815" cy="96032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45720" rIns="4572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universal mobility of Engineering graduates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gray">
          <a:xfrm>
            <a:off x="3394197" y="1752600"/>
            <a:ext cx="7500815" cy="1037341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45720" rIns="4572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existing Engineering Curriculum is not universally recognized and also limited to local needs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364"/>
          <a:stretch/>
        </p:blipFill>
        <p:spPr>
          <a:xfrm>
            <a:off x="880400" y="5198760"/>
            <a:ext cx="1881790" cy="110100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877" y="1844895"/>
            <a:ext cx="1928671" cy="9212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098" y="2897936"/>
            <a:ext cx="1911091" cy="10336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239" y="4089672"/>
            <a:ext cx="2203365" cy="93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4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9160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8928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52" y="112285"/>
            <a:ext cx="10927360" cy="1143000"/>
          </a:xfrm>
        </p:spPr>
        <p:txBody>
          <a:bodyPr/>
          <a:lstStyle/>
          <a:p>
            <a:r>
              <a:rPr lang="en-US" dirty="0" smtClean="0"/>
              <a:t>The New Benchmark Minimum Academic Standard (BMAS)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12188825" cy="487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27375" y="4724400"/>
            <a:ext cx="8377834" cy="0"/>
          </a:xfrm>
          <a:prstGeom prst="line">
            <a:avLst/>
          </a:prstGeom>
          <a:ln w="1905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27375" y="3948752"/>
            <a:ext cx="8377834" cy="0"/>
          </a:xfrm>
          <a:prstGeom prst="line">
            <a:avLst/>
          </a:prstGeom>
          <a:ln w="1905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27375" y="3174744"/>
            <a:ext cx="8377834" cy="0"/>
          </a:xfrm>
          <a:prstGeom prst="line">
            <a:avLst/>
          </a:prstGeom>
          <a:ln w="1905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27375" y="2406561"/>
            <a:ext cx="8377834" cy="0"/>
          </a:xfrm>
          <a:prstGeom prst="line">
            <a:avLst/>
          </a:prstGeom>
          <a:ln w="1905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27375" y="1791642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in compliance with this that the Council developed the guidelines for accreditation of Engineering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27375" y="2667000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7375" y="4111384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a result, a new BMAS was proposed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27375" y="4953000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Council then put together various practitioners of Engineering from the industry and academia to hold a workshop on the 10th and 11th of May, 2013 in Abuja, Nigeria to develop the BMAS and the new Accreditation Scoring Criteria.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27375" y="3343696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also became imperative from observations of various stakeholders that Accreditation Scoring Criteria needed to be reviewed to strengthen the process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27375" y="2520272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However, after years of use, it became obvious that the guidelines needed to be reviewed and upgraded to meet up with the current trends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612" y="1767892"/>
            <a:ext cx="3657600" cy="4525712"/>
          </a:xfrm>
          <a:prstGeom prst="roundRect">
            <a:avLst/>
          </a:prstGeom>
          <a:solidFill>
            <a:srgbClr val="8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Section 9 sub section 6 of the COREN Act provides: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/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An educational institution for the training of persons in the engineering profession shall submit syllabus of its program, content and minimum facilities to the Council for approval before a course approved by the National Universities Commission or the National Board for Technical Education, or any other engineering body, is commenced".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808412" y="5715000"/>
            <a:ext cx="8377834" cy="0"/>
          </a:xfrm>
          <a:prstGeom prst="line">
            <a:avLst/>
          </a:prstGeom>
          <a:ln w="19050">
            <a:solidFill>
              <a:srgbClr val="6325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808412" y="5760204"/>
            <a:ext cx="825089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June 2014, the new BMAS was approved by Council for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8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0799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7906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 BMAS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0" name="Content Placeholder 8"/>
          <p:cNvSpPr txBox="1">
            <a:spLocks/>
          </p:cNvSpPr>
          <p:nvPr/>
        </p:nvSpPr>
        <p:spPr bwMode="gray">
          <a:xfrm>
            <a:off x="74612" y="1371601"/>
            <a:ext cx="11887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en-US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BMAS is intended to achieve the following in collaboration with African and the international community: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81280" y="2057401"/>
            <a:ext cx="2174747" cy="4495799"/>
          </a:xfrm>
          <a:prstGeom prst="rect">
            <a:avLst/>
          </a:prstGeom>
          <a:solidFill>
            <a:srgbClr val="800000"/>
          </a:soli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114300" indent="-114300" eaLnBrk="0" hangingPunct="0">
              <a:buClr>
                <a:schemeClr val="folHlink"/>
              </a:buClr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785475" y="4833061"/>
            <a:ext cx="11176337" cy="644086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Enhanced professional linkages within African and beyond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785475" y="3970108"/>
            <a:ext cx="11176337" cy="644086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Uniform standard for training and certification of Engineers across Africa and beyond.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785475" y="3107155"/>
            <a:ext cx="11176337" cy="644086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Improved Professional inter and intra continental mobility</a:t>
            </a: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785475" y="2242388"/>
            <a:ext cx="11176337" cy="645900"/>
          </a:xfrm>
          <a:prstGeom prst="homePlate">
            <a:avLst>
              <a:gd name="adj" fmla="val 29481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Universally acceptable Engineering curriculum across Africa and beyond</a:t>
            </a: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785475" y="5696013"/>
            <a:ext cx="11176337" cy="644086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Development of a common platform for the training and assessment of Engineering personnel</a:t>
            </a:r>
          </a:p>
        </p:txBody>
      </p:sp>
    </p:spTree>
    <p:extLst>
      <p:ext uri="{BB962C8B-B14F-4D97-AF65-F5344CB8AC3E}">
        <p14:creationId xmlns:p14="http://schemas.microsoft.com/office/powerpoint/2010/main" xmlns="" val="5676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999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2794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44765" y="1984217"/>
            <a:ext cx="9588446" cy="49244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Quality Assurance of engineering education is of outmost importance to its development</a:t>
            </a:r>
            <a:endParaRPr lang="en-US" altLang="ja-JP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01411" y="2889647"/>
            <a:ext cx="9531799" cy="61555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While many systems of accreditations exist, there is diversity in coverage, quality and geographical locations.</a:t>
            </a:r>
            <a:endParaRPr lang="en-US" sz="20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49619" y="4038600"/>
            <a:ext cx="9088393" cy="92333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is therefore the urgent need for international collaboration in the training and certification of Engineering personnel for the ultimate goal of ensuring uniform standard and mobility.</a:t>
            </a:r>
            <a:endParaRPr lang="en-US" sz="20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/>
        </p:nvSpPr>
        <p:spPr bwMode="auto">
          <a:xfrm>
            <a:off x="1417009" y="1988841"/>
            <a:ext cx="279317" cy="2234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ln w="18000">
                <a:solidFill>
                  <a:srgbClr val="EEAA55">
                    <a:satMod val="140000"/>
                  </a:srgb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651900" y="3085686"/>
            <a:ext cx="279317" cy="2234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ln w="18000">
                <a:solidFill>
                  <a:srgbClr val="EEAA55">
                    <a:satMod val="140000"/>
                  </a:srgb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val 5"/>
          <p:cNvSpPr>
            <a:spLocks noChangeAspect="1" noChangeArrowheads="1"/>
          </p:cNvSpPr>
          <p:nvPr/>
        </p:nvSpPr>
        <p:spPr bwMode="auto">
          <a:xfrm>
            <a:off x="2236986" y="4259076"/>
            <a:ext cx="279317" cy="2234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ln w="18000">
                <a:solidFill>
                  <a:srgbClr val="EEAA55">
                    <a:satMod val="140000"/>
                  </a:srgb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3" descr="det_agen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843" y="1321756"/>
            <a:ext cx="3129246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086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59719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3817" name="think-cell Slide" r:id="rId3" imgW="360" imgH="360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thank-yo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62504" y="1904999"/>
            <a:ext cx="7473461" cy="447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08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33263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4364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>
            <a:off x="153106" y="3886501"/>
            <a:ext cx="11009176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Line 3"/>
          <p:cNvSpPr>
            <a:spLocks noChangeShapeType="1"/>
          </p:cNvSpPr>
          <p:nvPr/>
        </p:nvSpPr>
        <p:spPr bwMode="auto">
          <a:xfrm>
            <a:off x="153106" y="2138851"/>
            <a:ext cx="11009176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Line 6"/>
          <p:cNvSpPr>
            <a:spLocks noChangeShapeType="1"/>
          </p:cNvSpPr>
          <p:nvPr/>
        </p:nvSpPr>
        <p:spPr bwMode="auto">
          <a:xfrm>
            <a:off x="153106" y="3012676"/>
            <a:ext cx="11009176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10742612" y="2160980"/>
            <a:ext cx="796713" cy="828200"/>
          </a:xfrm>
          <a:prstGeom prst="ellipse">
            <a:avLst/>
          </a:prstGeom>
          <a:solidFill>
            <a:srgbClr val="DDDDDD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53882" dir="2700000" algn="ctr" rotWithShape="0">
              <a:srgbClr val="FFC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0742612" y="3026560"/>
            <a:ext cx="796713" cy="828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2700000" algn="ctr" rotWithShape="0">
              <a:srgbClr val="FFC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153106" y="4760326"/>
            <a:ext cx="11009176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16"/>
          <p:cNvSpPr>
            <a:spLocks noChangeArrowheads="1"/>
          </p:cNvSpPr>
          <p:nvPr/>
        </p:nvSpPr>
        <p:spPr bwMode="auto">
          <a:xfrm>
            <a:off x="10742612" y="3892140"/>
            <a:ext cx="796713" cy="828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2700000" algn="ctr" rotWithShape="0">
              <a:srgbClr val="FFC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14221" y="1689817"/>
            <a:ext cx="10226750" cy="4785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COREN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14221" y="2561680"/>
            <a:ext cx="9506274" cy="4785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Mandate &amp; Functions of COREN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4221" y="3433543"/>
            <a:ext cx="9846499" cy="4785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Accreditation of Engineering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Programs 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Nigeria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4221" y="4305406"/>
            <a:ext cx="9846500" cy="4785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Benchmark Minimum Academic Standard (BMAS)</a:t>
            </a:r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>
            <a:off x="162331" y="5634151"/>
            <a:ext cx="11009176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16"/>
          <p:cNvSpPr>
            <a:spLocks noChangeArrowheads="1"/>
          </p:cNvSpPr>
          <p:nvPr/>
        </p:nvSpPr>
        <p:spPr bwMode="auto">
          <a:xfrm>
            <a:off x="10742612" y="4757720"/>
            <a:ext cx="796713" cy="828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2700000" algn="ctr" rotWithShape="0">
              <a:srgbClr val="FFC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12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14221" y="5177269"/>
            <a:ext cx="9846500" cy="4785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Objectives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BMAS</a:t>
            </a:r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>
            <a:off x="154589" y="6509290"/>
            <a:ext cx="11009176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>
            <a:off x="156882" y="6507978"/>
            <a:ext cx="11009176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10742612" y="5623302"/>
            <a:ext cx="796713" cy="828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53882" dir="2700000" algn="ctr" rotWithShape="0">
              <a:srgbClr val="FFC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14221" y="6049130"/>
            <a:ext cx="9846500" cy="4785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67" name="Oval 4"/>
          <p:cNvSpPr>
            <a:spLocks noChangeArrowheads="1"/>
          </p:cNvSpPr>
          <p:nvPr/>
        </p:nvSpPr>
        <p:spPr bwMode="auto">
          <a:xfrm>
            <a:off x="10742612" y="1295400"/>
            <a:ext cx="796713" cy="828200"/>
          </a:xfrm>
          <a:prstGeom prst="ellipse">
            <a:avLst/>
          </a:prstGeom>
          <a:solidFill>
            <a:srgbClr val="DDDDDD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53882" dir="2700000" algn="ctr" rotWithShape="0">
              <a:srgbClr val="FFC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15130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68197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6411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COREN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4" descr="Newspaper clipping_Small"/>
          <p:cNvPicPr preferRelativeResize="0"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1600200"/>
            <a:ext cx="12188825" cy="4953000"/>
          </a:xfrm>
          <a:prstGeom prst="rect">
            <a:avLst/>
          </a:prstGeom>
          <a:noFill/>
          <a:effectLst/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 rot="21296202">
            <a:off x="1148578" y="2331232"/>
            <a:ext cx="9675170" cy="334434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45720" rIns="45720"/>
          <a:lstStyle/>
          <a:p>
            <a:r>
              <a:rPr lang="af-ZA" altLang="en-US" sz="3200" dirty="0" smtClean="0"/>
              <a:t>COREN </a:t>
            </a:r>
            <a:r>
              <a:rPr lang="af-ZA" altLang="en-US" sz="3200" dirty="0"/>
              <a:t>is a statutory organ of the Federal </a:t>
            </a:r>
            <a:r>
              <a:rPr lang="af-ZA" altLang="en-US" sz="3200" dirty="0" smtClean="0"/>
              <a:t>Government </a:t>
            </a:r>
            <a:r>
              <a:rPr lang="af-ZA" altLang="en-US" sz="3200" dirty="0"/>
              <a:t>of </a:t>
            </a:r>
            <a:r>
              <a:rPr lang="af-ZA" altLang="en-US" sz="3200" dirty="0" smtClean="0"/>
              <a:t>Nigeria</a:t>
            </a:r>
            <a:endParaRPr lang="af-ZA" altLang="en-US" sz="2800" dirty="0"/>
          </a:p>
          <a:p>
            <a:pPr marL="877138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af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Established by Decree 55 of 1970 as council of Rgistered Engineers.</a:t>
            </a:r>
          </a:p>
          <a:p>
            <a:pPr marL="877138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af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Ammended by Decree 27 of 1992 as the Council for the Regulation of Engineering in Nigeria</a:t>
            </a:r>
          </a:p>
          <a:p>
            <a:pPr marL="877138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af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2004 it became Engineers Act CAP E11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GB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57" y="1447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632523"/>
                </a:solidFill>
                <a:latin typeface="Arial" pitchFamily="34" charset="0"/>
                <a:cs typeface="Arial" pitchFamily="34" charset="0"/>
              </a:rPr>
              <a:t>…History of COREN</a:t>
            </a:r>
            <a:endParaRPr lang="en-US" sz="1800" b="1" dirty="0">
              <a:solidFill>
                <a:srgbClr val="63252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8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61116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5865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Mandate of COREN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AutoShape 4"/>
          <p:cNvSpPr>
            <a:spLocks noChangeAspect="1" noChangeArrowheads="1"/>
          </p:cNvSpPr>
          <p:nvPr/>
        </p:nvSpPr>
        <p:spPr bwMode="auto">
          <a:xfrm rot="5400000" flipH="1">
            <a:off x="5344334" y="4015047"/>
            <a:ext cx="1593918" cy="3787187"/>
          </a:xfrm>
          <a:prstGeom prst="homePlate">
            <a:avLst>
              <a:gd name="adj" fmla="val 25000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rot="10800000" vert="eaVert" lIns="72000" tIns="72000" rIns="72000" bIns="72000" anchor="ctr"/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3. Ensure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Engineering Ethics are held sacrosanct</a:t>
            </a:r>
          </a:p>
        </p:txBody>
      </p:sp>
      <p:sp>
        <p:nvSpPr>
          <p:cNvPr id="12" name="AutoShape 5"/>
          <p:cNvSpPr>
            <a:spLocks noChangeAspect="1" noChangeArrowheads="1"/>
          </p:cNvSpPr>
          <p:nvPr/>
        </p:nvSpPr>
        <p:spPr bwMode="auto">
          <a:xfrm rot="16200000" flipH="1" flipV="1">
            <a:off x="5344334" y="655964"/>
            <a:ext cx="1593918" cy="3787187"/>
          </a:xfrm>
          <a:prstGeom prst="homePlate">
            <a:avLst>
              <a:gd name="adj" fmla="val 25000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rot="10800000" vert="eaVert" lIns="72000" tIns="72000" rIns="72000" bIns="72000"/>
          <a:lstStyle/>
          <a:p>
            <a:pPr algn="ctr"/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1. Regulate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and Control the Practice of Engineering in all aspects and ramifications</a:t>
            </a:r>
          </a:p>
        </p:txBody>
      </p:sp>
      <p:sp>
        <p:nvSpPr>
          <p:cNvPr id="13" name="Rectangle 6"/>
          <p:cNvSpPr>
            <a:spLocks noChangeAspect="1" noChangeArrowheads="1"/>
          </p:cNvSpPr>
          <p:nvPr/>
        </p:nvSpPr>
        <p:spPr bwMode="auto">
          <a:xfrm>
            <a:off x="4688009" y="3456289"/>
            <a:ext cx="2812807" cy="1545617"/>
          </a:xfrm>
          <a:prstGeom prst="rect">
            <a:avLst/>
          </a:prstGeom>
          <a:solidFill>
            <a:srgbClr val="800000"/>
          </a:soli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114300" indent="-114300" eaLnBrk="0" hangingPunct="0">
              <a:buClr>
                <a:schemeClr val="folHlink"/>
              </a:buClr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14300" indent="-114300" algn="ctr" eaLnBrk="0" hangingPunct="0">
              <a:buClr>
                <a:schemeClr val="folHlink"/>
              </a:buClr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14300" indent="-114300" algn="ctr" eaLnBrk="0" hangingPunct="0">
              <a:buClr>
                <a:schemeClr val="folHlink"/>
              </a:buClr>
            </a:pPr>
            <a:r>
              <a:rPr lang="en-US" sz="1800" b="1" dirty="0" smtClean="0">
                <a:solidFill>
                  <a:schemeClr val="bg1"/>
                </a:solidFill>
              </a:rPr>
              <a:t>COREN Mandate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" name="AutoShape 7"/>
          <p:cNvSpPr>
            <a:spLocks noChangeAspect="1" noChangeArrowheads="1"/>
          </p:cNvSpPr>
          <p:nvPr/>
        </p:nvSpPr>
        <p:spPr bwMode="auto">
          <a:xfrm>
            <a:off x="562561" y="3451900"/>
            <a:ext cx="3588756" cy="1545617"/>
          </a:xfrm>
          <a:prstGeom prst="homePlate">
            <a:avLst>
              <a:gd name="adj" fmla="val 12663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ctr"/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4. Ensure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appropriate training for Engineering personnel</a:t>
            </a:r>
          </a:p>
        </p:txBody>
      </p:sp>
      <p:sp>
        <p:nvSpPr>
          <p:cNvPr id="15" name="AutoShape 8"/>
          <p:cNvSpPr>
            <a:spLocks noChangeAspect="1" noChangeArrowheads="1"/>
          </p:cNvSpPr>
          <p:nvPr/>
        </p:nvSpPr>
        <p:spPr bwMode="auto">
          <a:xfrm flipH="1">
            <a:off x="8131267" y="3451900"/>
            <a:ext cx="3588756" cy="1545617"/>
          </a:xfrm>
          <a:prstGeom prst="homePlate">
            <a:avLst>
              <a:gd name="adj" fmla="val 12663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ctr"/>
            <a:endParaRPr lang="en-US" alt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Ensure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Engineering is 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practiced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according to acceptable standards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757" y="1401306"/>
            <a:ext cx="490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632523"/>
                </a:solidFill>
                <a:latin typeface="Arial" pitchFamily="34" charset="0"/>
                <a:cs typeface="Arial" pitchFamily="34" charset="0"/>
              </a:rPr>
              <a:t>The Engineers Act empowers COREN to … </a:t>
            </a:r>
            <a:endParaRPr lang="en-US" sz="1800" b="1" dirty="0">
              <a:solidFill>
                <a:srgbClr val="63252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21403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507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COREN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81280" y="1447800"/>
            <a:ext cx="2174747" cy="52578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114300" indent="-114300" eaLnBrk="0" hangingPunct="0">
              <a:buClr>
                <a:schemeClr val="folHlink"/>
              </a:buClr>
            </a:pPr>
            <a:endPara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1368653" y="1691362"/>
            <a:ext cx="2592714" cy="1199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lIns="90000" anchor="ctr"/>
          <a:lstStyle/>
          <a:p>
            <a:pPr marL="1588" lvl="1">
              <a:spcBef>
                <a:spcPct val="40000"/>
              </a:spcBef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Accreditation of Engineering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Programs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125449" y="1676400"/>
            <a:ext cx="7880544" cy="114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/>
          <a:lstStyle/>
          <a:p>
            <a:pPr marL="3175" lvl="2">
              <a:spcBef>
                <a:spcPct val="20000"/>
              </a:spcBef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COREN is responsible for the accreditation of the engineering programs in the following academic establishments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8925" lvl="2" indent="-285750"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Universities, 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2" indent="-285750"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Polytechnics</a:t>
            </a:r>
          </a:p>
          <a:p>
            <a:pPr marL="288925" lvl="2" indent="-285750"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Colleges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125449" y="3183152"/>
            <a:ext cx="7880544" cy="123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/>
          <a:lstStyle/>
          <a:p>
            <a:pPr marL="3175" lvl="2">
              <a:spcBef>
                <a:spcPct val="20000"/>
              </a:spcBef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COREN carries out the registration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of engineering personnel 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through:</a:t>
            </a:r>
          </a:p>
          <a:p>
            <a:pPr marL="288925" lvl="2" indent="-285750" fontAlgn="base">
              <a:lnSpc>
                <a:spcPct val="85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25400" algn="l"/>
                <a:tab pos="127000" algn="l"/>
                <a:tab pos="177800" algn="l"/>
                <a:tab pos="190500" algn="l"/>
                <a:tab pos="203200" algn="l"/>
                <a:tab pos="215900" algn="l"/>
                <a:tab pos="254000" algn="l"/>
                <a:tab pos="304800" algn="l"/>
                <a:tab pos="330200" algn="l"/>
                <a:tab pos="342900" algn="l"/>
              </a:tabLst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Professional Interview</a:t>
            </a:r>
          </a:p>
          <a:p>
            <a:pPr marL="288925" lvl="2" indent="-285750" fontAlgn="base">
              <a:lnSpc>
                <a:spcPct val="85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25400" algn="l"/>
                <a:tab pos="127000" algn="l"/>
                <a:tab pos="177800" algn="l"/>
                <a:tab pos="190500" algn="l"/>
                <a:tab pos="203200" algn="l"/>
                <a:tab pos="215900" algn="l"/>
                <a:tab pos="254000" algn="l"/>
                <a:tab pos="304800" algn="l"/>
                <a:tab pos="330200" algn="l"/>
                <a:tab pos="342900" algn="l"/>
              </a:tabLst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NSE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NATE, NISET, NAEC</a:t>
            </a:r>
          </a:p>
          <a:p>
            <a:pPr marL="288925" lvl="2" indent="-285750" fontAlgn="base">
              <a:lnSpc>
                <a:spcPct val="85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25400" algn="l"/>
                <a:tab pos="127000" algn="l"/>
                <a:tab pos="177800" algn="l"/>
                <a:tab pos="190500" algn="l"/>
                <a:tab pos="203200" algn="l"/>
                <a:tab pos="215900" algn="l"/>
                <a:tab pos="254000" algn="l"/>
                <a:tab pos="304800" algn="l"/>
                <a:tab pos="330200" algn="l"/>
                <a:tab pos="342900" algn="l"/>
              </a:tabLst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Review of similar approved qualifications such as P.E from the US and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Canada; 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C.Eng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from the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368652" y="3372137"/>
            <a:ext cx="2592715" cy="1199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lIns="90000" anchor="ctr"/>
          <a:lstStyle/>
          <a:p>
            <a:pPr marL="1588" lvl="1">
              <a:spcBef>
                <a:spcPct val="40000"/>
              </a:spcBef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Registration of Engineering Personnel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368652" y="4868841"/>
            <a:ext cx="2592716" cy="1199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lIns="90000" anchor="ctr"/>
          <a:lstStyle/>
          <a:p>
            <a:pPr marL="1588" lvl="1">
              <a:spcBef>
                <a:spcPct val="40000"/>
              </a:spcBef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Licensing of Engineering Firms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4125449" y="4681000"/>
            <a:ext cx="7880544" cy="118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/>
          <a:lstStyle/>
          <a:p>
            <a:pPr marL="3175" lvl="2">
              <a:spcBef>
                <a:spcPct val="20000"/>
              </a:spcBef>
            </a:pPr>
            <a:r>
              <a:rPr lang="en-US" sz="1800" b="1" dirty="0" smtClean="0">
                <a:latin typeface="Arial" panose="020B0604020202020204" pitchFamily="34" charset="0"/>
                <a:cs typeface="Arial" pitchFamily="34" charset="0"/>
              </a:rPr>
              <a:t>COREN issues practicing licenses to the following firms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8925" lvl="2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Consulting Engineering</a:t>
            </a:r>
          </a:p>
          <a:p>
            <a:pPr marL="288925" lvl="2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Engineering Contracting</a:t>
            </a:r>
          </a:p>
          <a:p>
            <a:pPr marL="288925" lvl="2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Engineering Manufacturing/Production</a:t>
            </a:r>
          </a:p>
          <a:p>
            <a:pPr marL="288925" lvl="2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Fabrication/Repair/Maintenance</a:t>
            </a:r>
          </a:p>
          <a:p>
            <a:pPr marL="288925" lvl="2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Engineering Service Provision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212" y="1691362"/>
            <a:ext cx="1065439" cy="119986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212" y="3373334"/>
            <a:ext cx="1065439" cy="11986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714" y="4871181"/>
            <a:ext cx="1080937" cy="1210583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28522" y="1514205"/>
            <a:ext cx="473667" cy="47679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1352" y="3171101"/>
            <a:ext cx="473667" cy="47679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58145" y="4634029"/>
            <a:ext cx="473667" cy="47679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757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99684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2554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Accreditation of Engineering </a:t>
            </a:r>
            <a:r>
              <a:rPr lang="en-GB" dirty="0"/>
              <a:t>P</a:t>
            </a:r>
            <a:r>
              <a:rPr lang="en-GB" dirty="0" smtClean="0"/>
              <a:t>rogrammes</a:t>
            </a:r>
            <a:endParaRPr lang="en-US" dirty="0"/>
          </a:p>
        </p:txBody>
      </p:sp>
      <p:grpSp>
        <p:nvGrpSpPr>
          <p:cNvPr id="5" name="Group 23"/>
          <p:cNvGrpSpPr/>
          <p:nvPr/>
        </p:nvGrpSpPr>
        <p:grpSpPr>
          <a:xfrm>
            <a:off x="468801" y="1522562"/>
            <a:ext cx="11352557" cy="5198914"/>
            <a:chOff x="2203450" y="1323976"/>
            <a:chExt cx="6509010" cy="4919662"/>
          </a:xfrm>
        </p:grpSpPr>
        <p:sp>
          <p:nvSpPr>
            <p:cNvPr id="10" name="Freeform 3"/>
            <p:cNvSpPr/>
            <p:nvPr/>
          </p:nvSpPr>
          <p:spPr>
            <a:xfrm>
              <a:off x="2203450" y="1323976"/>
              <a:ext cx="1525588" cy="4919662"/>
            </a:xfrm>
            <a:custGeom>
              <a:avLst/>
              <a:gdLst>
                <a:gd name="connsiteX0" fmla="*/ 0 w 1744700"/>
                <a:gd name="connsiteY0" fmla="*/ 0 h 4455160"/>
                <a:gd name="connsiteX1" fmla="*/ 0 w 1744700"/>
                <a:gd name="connsiteY1" fmla="*/ 4064317 h 4455160"/>
                <a:gd name="connsiteX2" fmla="*/ 872324 w 1744700"/>
                <a:gd name="connsiteY2" fmla="*/ 4455160 h 4455160"/>
                <a:gd name="connsiteX3" fmla="*/ 1744700 w 1744700"/>
                <a:gd name="connsiteY3" fmla="*/ 4064317 h 4455160"/>
                <a:gd name="connsiteX4" fmla="*/ 1744700 w 1744700"/>
                <a:gd name="connsiteY4" fmla="*/ 0 h 4455160"/>
                <a:gd name="connsiteX5" fmla="*/ 0 w 1744700"/>
                <a:gd name="connsiteY5" fmla="*/ 0 h 445516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</a:cxnLst>
              <a:rect l="l" t="t" r="r" b="b"/>
              <a:pathLst>
                <a:path w="1744700" h="4455160">
                  <a:moveTo>
                    <a:pt x="0" y="0"/>
                  </a:moveTo>
                  <a:lnTo>
                    <a:pt x="0" y="4064317"/>
                  </a:lnTo>
                  <a:lnTo>
                    <a:pt x="872324" y="4455160"/>
                  </a:lnTo>
                  <a:lnTo>
                    <a:pt x="1744700" y="4064317"/>
                  </a:lnTo>
                  <a:lnTo>
                    <a:pt x="1744700" y="0"/>
                  </a:lnTo>
                  <a:lnTo>
                    <a:pt x="0" y="0"/>
                  </a:lnTo>
                </a:path>
              </a:pathLst>
            </a:custGeom>
            <a:solidFill>
              <a:srgbClr val="800000"/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"/>
            <p:cNvSpPr txBox="1">
              <a:spLocks noChangeArrowheads="1"/>
            </p:cNvSpPr>
            <p:nvPr/>
          </p:nvSpPr>
          <p:spPr bwMode="auto">
            <a:xfrm>
              <a:off x="2239577" y="2352675"/>
              <a:ext cx="1431536" cy="504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>
              <a:spAutoFit/>
            </a:bodyPr>
            <a:lstStyle/>
            <a:p>
              <a:pPr fontAlgn="base">
                <a:lnSpc>
                  <a:spcPts val="1900"/>
                </a:lnSpc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152400" algn="l"/>
                  <a:tab pos="177800" algn="l"/>
                  <a:tab pos="190500" algn="l"/>
                  <a:tab pos="254000" algn="l"/>
                </a:tabLst>
              </a:pPr>
              <a:r>
                <a:rPr lang="en-US" altLang="zh-CN" sz="16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Engineering Programs Accreditation</a:t>
              </a:r>
              <a:endParaRPr lang="en-US" altLang="zh-CN"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222595" y="2911691"/>
              <a:ext cx="1528762" cy="2446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175" lvl="2">
                <a:spcBef>
                  <a:spcPct val="20000"/>
                </a:spcBef>
              </a:pPr>
              <a:r>
                <a:rPr lang="en-US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COREN is responsible for the accreditation of the engineering programs in the following academic establishments</a:t>
              </a:r>
              <a:r>
                <a:rPr lang="en-US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88925" lvl="2" indent="-285750">
                <a:buFont typeface="Wingdings" panose="05000000000000000000" pitchFamily="2" charset="2"/>
                <a:buChar char="§"/>
              </a:pPr>
              <a:r>
                <a:rPr lang="en-US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Universities, </a:t>
              </a:r>
            </a:p>
            <a:p>
              <a:pPr marL="288925" lvl="2" indent="-285750">
                <a:buFont typeface="Wingdings" panose="05000000000000000000" pitchFamily="2" charset="2"/>
                <a:buChar char="§"/>
              </a:pPr>
              <a:r>
                <a:rPr lang="en-US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Polytechnics and </a:t>
              </a:r>
            </a:p>
            <a:p>
              <a:pPr marL="288925" lvl="2" indent="-285750">
                <a:buFont typeface="Wingdings" panose="05000000000000000000" pitchFamily="2" charset="2"/>
                <a:buChar char="§"/>
              </a:pPr>
              <a:r>
                <a:rPr lang="en-US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Technical Colleges</a:t>
              </a:r>
            </a:p>
          </p:txBody>
        </p:sp>
        <p:sp>
          <p:nvSpPr>
            <p:cNvPr id="20" name="TextBox 1"/>
            <p:cNvSpPr txBox="1">
              <a:spLocks noChangeArrowheads="1"/>
            </p:cNvSpPr>
            <p:nvPr/>
          </p:nvSpPr>
          <p:spPr bwMode="auto">
            <a:xfrm>
              <a:off x="4065588" y="2352675"/>
              <a:ext cx="1517650" cy="27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>
              <a:spAutoFit/>
            </a:bodyPr>
            <a:lstStyle/>
            <a:p>
              <a:pPr fontAlgn="base">
                <a:lnSpc>
                  <a:spcPts val="1900"/>
                </a:lnSpc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152400" algn="l"/>
                  <a:tab pos="177800" algn="l"/>
                  <a:tab pos="190500" algn="l"/>
                  <a:tab pos="254000" algn="l"/>
                </a:tabLst>
              </a:pPr>
              <a:r>
                <a:rPr lang="en-US" altLang="zh-CN" sz="1200" b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Engineering Personnel Registration</a:t>
              </a:r>
              <a:endParaRPr lang="en-US" altLang="zh-CN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"/>
            <p:cNvSpPr txBox="1">
              <a:spLocks noChangeArrowheads="1"/>
            </p:cNvSpPr>
            <p:nvPr/>
          </p:nvSpPr>
          <p:spPr bwMode="auto">
            <a:xfrm>
              <a:off x="5656263" y="2352675"/>
              <a:ext cx="1517650" cy="27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>
              <a:spAutoFit/>
            </a:bodyPr>
            <a:lstStyle/>
            <a:p>
              <a:pPr fontAlgn="base">
                <a:lnSpc>
                  <a:spcPts val="1900"/>
                </a:lnSpc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152400" algn="l"/>
                  <a:tab pos="177800" algn="l"/>
                  <a:tab pos="190500" algn="l"/>
                  <a:tab pos="254000" algn="l"/>
                </a:tabLst>
              </a:pPr>
              <a:r>
                <a:rPr lang="en-US" altLang="en-US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Licensing of Engineering Firms</a:t>
              </a:r>
              <a:endParaRPr lang="en-US" altLang="zh-CN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1"/>
            <p:cNvSpPr txBox="1">
              <a:spLocks noChangeArrowheads="1"/>
            </p:cNvSpPr>
            <p:nvPr/>
          </p:nvSpPr>
          <p:spPr bwMode="auto">
            <a:xfrm>
              <a:off x="7196397" y="2352675"/>
              <a:ext cx="1516063" cy="504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>
              <a:spAutoFit/>
            </a:bodyPr>
            <a:lstStyle/>
            <a:p>
              <a:pPr fontAlgn="base">
                <a:lnSpc>
                  <a:spcPts val="1900"/>
                </a:lnSpc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152400" algn="l"/>
                  <a:tab pos="177800" algn="l"/>
                  <a:tab pos="190500" algn="l"/>
                  <a:tab pos="254000" algn="l"/>
                </a:tabLst>
              </a:pPr>
              <a:r>
                <a:rPr lang="en-US" altLang="zh-CN" sz="1400" b="1" dirty="0">
                  <a:solidFill>
                    <a:srgbClr val="FFFFFF"/>
                  </a:solidFill>
                  <a:cs typeface="Arial" pitchFamily="34" charset="0"/>
                </a:rPr>
                <a:t>Multi-technology</a:t>
              </a:r>
            </a:p>
            <a:p>
              <a:pPr fontAlgn="base">
                <a:lnSpc>
                  <a:spcPts val="1900"/>
                </a:lnSpc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  <a:tab pos="152400" algn="l"/>
                  <a:tab pos="177800" algn="l"/>
                  <a:tab pos="190500" algn="l"/>
                  <a:tab pos="254000" algn="l"/>
                </a:tabLst>
              </a:pPr>
              <a:r>
                <a:rPr lang="en-US" altLang="zh-CN" sz="1400" b="1" dirty="0">
                  <a:solidFill>
                    <a:srgbClr val="FFFFFF"/>
                  </a:solidFill>
                  <a:cs typeface="Arial" pitchFamily="34" charset="0"/>
                </a:rPr>
                <a:t>Future</a:t>
              </a:r>
            </a:p>
          </p:txBody>
        </p:sp>
      </p:grp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3168551" y="1534306"/>
            <a:ext cx="8652807" cy="4714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defRPr/>
            </a:pPr>
            <a:r>
              <a:rPr lang="en-GB" sz="2000" b="1" i="1" kern="0" dirty="0">
                <a:latin typeface="+mn-lt"/>
                <a:cs typeface="+mn-cs"/>
              </a:rPr>
              <a:t>. . . </a:t>
            </a:r>
            <a:r>
              <a:rPr lang="en-GB" altLang="en-US" sz="24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This activity is a function of </a:t>
            </a:r>
            <a:r>
              <a:rPr lang="en-GB" altLang="en-US" sz="2400" b="1" i="1" ker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b="1" i="1" kern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 </a:t>
            </a:r>
            <a:r>
              <a:rPr lang="en-GB" altLang="en-US" sz="24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Department of </a:t>
            </a:r>
            <a:r>
              <a:rPr lang="en-GB" altLang="en-US" sz="24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COREN</a:t>
            </a:r>
            <a:endParaRPr lang="en-GB" altLang="en-US" sz="24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i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GB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1 (1) (b) of Decrees 55 of 1970 and 27 of 1992 (amendment), now the Engineers (Registration, etc.) Act CAP E 11, 2004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empowers COREN 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to: 	</a:t>
            </a:r>
            <a:r>
              <a:rPr lang="en-GB" alt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“determine </a:t>
            </a:r>
            <a:r>
              <a:rPr lang="en-GB" alt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what standards of knowledge and skills are to be attained </a:t>
            </a:r>
            <a:r>
              <a:rPr lang="en-GB" alt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by persons </a:t>
            </a:r>
            <a:r>
              <a:rPr lang="en-GB" alt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seeking to be registered as engineering personnel and to </a:t>
            </a:r>
            <a:r>
              <a:rPr lang="en-GB" alt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raise those </a:t>
            </a:r>
            <a:r>
              <a:rPr lang="en-GB" alt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standards from time to time as circumstances may </a:t>
            </a:r>
            <a:r>
              <a:rPr lang="en-GB" alt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permit”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purpose, the Act provides that COREN shall conduct visitations to Engineering Institutions in Nigeria or elsewhere for the purpose of:</a:t>
            </a:r>
          </a:p>
          <a:p>
            <a:pPr marL="705688" lvl="1" indent="-285750">
              <a:buFont typeface="Arial" panose="020B0604020202020204" pitchFamily="34" charset="0"/>
              <a:buChar char="‒"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Accrediting their courses (sections 7 and 8 of the Decrees);</a:t>
            </a:r>
          </a:p>
          <a:p>
            <a:pPr marL="705688" lvl="1" indent="-285750">
              <a:buFont typeface="Arial" panose="020B0604020202020204" pitchFamily="34" charset="0"/>
              <a:buChar char="‒"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Withdrawing any previous approvals, if so warranted and as prescribed in sub-sections (3) – (5) of section 7”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18" y="1561518"/>
            <a:ext cx="2535778" cy="10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78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089958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3578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for Accreditation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4612" y="5113337"/>
            <a:ext cx="1693543" cy="1211263"/>
          </a:xfrm>
          <a:prstGeom prst="hexagon">
            <a:avLst>
              <a:gd name="adj" fmla="val 27042"/>
              <a:gd name="vf" fmla="val 115470"/>
            </a:avLst>
          </a:prstGeom>
          <a:solidFill>
            <a:srgbClr val="80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Stage 3- Polytechnics and Technical Colleges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55612" y="3894137"/>
            <a:ext cx="1691590" cy="1212850"/>
          </a:xfrm>
          <a:prstGeom prst="hexagon">
            <a:avLst>
              <a:gd name="adj" fmla="val 27042"/>
              <a:gd name="vf" fmla="val 115470"/>
            </a:avLst>
          </a:prstGeom>
          <a:solidFill>
            <a:srgbClr val="80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Stage 3- Universities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65212" y="2682875"/>
            <a:ext cx="1693544" cy="1211262"/>
          </a:xfrm>
          <a:prstGeom prst="hexagon">
            <a:avLst>
              <a:gd name="adj" fmla="val 27042"/>
              <a:gd name="vf" fmla="val 115470"/>
            </a:avLst>
          </a:prstGeom>
          <a:solidFill>
            <a:srgbClr val="80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Stage 2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801033" y="1455737"/>
            <a:ext cx="1691590" cy="1212850"/>
          </a:xfrm>
          <a:prstGeom prst="hexagon">
            <a:avLst>
              <a:gd name="adj" fmla="val 27042"/>
              <a:gd name="vf" fmla="val 115470"/>
            </a:avLst>
          </a:prstGeom>
          <a:solidFill>
            <a:srgbClr val="80000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Initiate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gray">
          <a:xfrm>
            <a:off x="2741612" y="2859670"/>
            <a:ext cx="9095771" cy="797930"/>
          </a:xfrm>
          <a:prstGeom prst="rect">
            <a:avLst/>
          </a:prstGeom>
          <a:noFill/>
          <a:ln w="12700">
            <a:solidFill>
              <a:srgbClr val="800000"/>
            </a:solidFill>
            <a:prstDash val="dash"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The University will inform COREN of the NUC approval and then invite </a:t>
            </a:r>
            <a:r>
              <a:rPr lang="en-GB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COREN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to come for the professional Accreditation.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gray">
          <a:xfrm>
            <a:off x="1827211" y="5230257"/>
            <a:ext cx="10010171" cy="789543"/>
          </a:xfrm>
          <a:prstGeom prst="rect">
            <a:avLst/>
          </a:prstGeom>
          <a:noFill/>
          <a:ln w="12700">
            <a:solidFill>
              <a:srgbClr val="800000"/>
            </a:solidFill>
            <a:prstDash val="dash"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While that of Polytechnics and technical Colleges is conducted by NBTE with COREN Representative leading the team.</a:t>
            </a:r>
          </a:p>
          <a:p>
            <a:endParaRPr lang="en-GB" altLang="en-US" sz="1800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gray">
          <a:xfrm>
            <a:off x="3503612" y="1653439"/>
            <a:ext cx="8333771" cy="739757"/>
          </a:xfrm>
          <a:prstGeom prst="rect">
            <a:avLst/>
          </a:prstGeom>
          <a:noFill/>
          <a:ln w="12700">
            <a:solidFill>
              <a:srgbClr val="800000"/>
            </a:solidFill>
            <a:prstDash val="dash"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Institution to Obtain primary approval from NUC (Universities) or National Board for Technical Education for Polytechnics and Technical Colleges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gray">
          <a:xfrm>
            <a:off x="2132012" y="4128447"/>
            <a:ext cx="9705371" cy="748353"/>
          </a:xfrm>
          <a:prstGeom prst="rect">
            <a:avLst/>
          </a:prstGeom>
          <a:noFill/>
          <a:ln w="12700">
            <a:solidFill>
              <a:srgbClr val="800000"/>
            </a:solidFill>
            <a:prstDash val="dash"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COREN will then constitute a committee comprising of seasoned professionals from the Academia and Industry headed by a Council member for the exercise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19955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4602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Accreditation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gray">
          <a:xfrm>
            <a:off x="74612" y="1371600"/>
            <a:ext cx="11887200" cy="945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altLang="en-US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Accreditation visitation </a:t>
            </a:r>
            <a:r>
              <a:rPr lang="en-GB" altLang="en-US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Engineering Programmes in Universities, Polytechnics (and </a:t>
            </a:r>
            <a:r>
              <a:rPr lang="en-GB" altLang="en-US" sz="18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Monotechnics</a:t>
            </a:r>
            <a:r>
              <a:rPr lang="en-GB" altLang="en-US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Technical Colleges is a Quality Assurance mechanism to ensure that Engineering programmes meet the </a:t>
            </a:r>
            <a:r>
              <a:rPr lang="en-GB" altLang="en-US" sz="18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Requirements</a:t>
            </a:r>
            <a:r>
              <a:rPr lang="en-US" altLang="en-US" sz="1800" b="1" i="1" kern="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1" i="1" kern="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in:</a:t>
            </a:r>
            <a:endParaRPr lang="en-GB" altLang="en-US" sz="18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62280" y="2286000"/>
            <a:ext cx="2061248" cy="4343400"/>
          </a:xfrm>
          <a:prstGeom prst="rect">
            <a:avLst/>
          </a:prstGeom>
          <a:solidFill>
            <a:srgbClr val="800000"/>
          </a:soli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114300" indent="-114300" eaLnBrk="0" hangingPunct="0">
              <a:buClr>
                <a:schemeClr val="folHlink"/>
              </a:buClr>
            </a:pP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140161" y="5253076"/>
            <a:ext cx="10593051" cy="532000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 smtClean="0">
                <a:latin typeface="Arial" panose="020B0604020202020204" pitchFamily="34" charset="0"/>
                <a:cs typeface="Arial" pitchFamily="34" charset="0"/>
              </a:rPr>
              <a:t>Information and Communication Technology (ICT)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140161" y="4548861"/>
            <a:ext cx="10593051" cy="532000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itchFamily="34" charset="0"/>
              </a:rPr>
              <a:t>Library Facilities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140161" y="3844646"/>
            <a:ext cx="10593051" cy="532000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itchFamily="34" charset="0"/>
              </a:rPr>
              <a:t>Physical Facilities (Laboratories, Workshops, Classrooms, Office accommodation,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Environment,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140161" y="3138933"/>
            <a:ext cx="10593051" cy="533499"/>
          </a:xfrm>
          <a:prstGeom prst="homePlate">
            <a:avLst>
              <a:gd name="adj" fmla="val 29481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itchFamily="34" charset="0"/>
              </a:rPr>
              <a:t>Staffing (Academic, Technical and Administrative)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140161" y="2433220"/>
            <a:ext cx="10593051" cy="533499"/>
          </a:xfrm>
          <a:prstGeom prst="homePlate">
            <a:avLst>
              <a:gd name="adj" fmla="val 29481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Academic Structure (Curriculum)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140161" y="5957290"/>
            <a:ext cx="10593051" cy="532000"/>
          </a:xfrm>
          <a:prstGeom prst="homePlate">
            <a:avLst>
              <a:gd name="adj" fmla="val 29564"/>
            </a:avLst>
          </a:prstGeom>
          <a:solidFill>
            <a:srgbClr val="E4E7E7"/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lIns="45720" rIns="45720" anchor="ctr" anchorCtr="0"/>
          <a:lstStyle/>
          <a:p>
            <a:pPr marL="285750" indent="-28575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itchFamily="34" charset="0"/>
              </a:rPr>
              <a:t>Management and Funding</a:t>
            </a:r>
          </a:p>
        </p:txBody>
      </p:sp>
    </p:spTree>
    <p:extLst>
      <p:ext uri="{BB962C8B-B14F-4D97-AF65-F5344CB8AC3E}">
        <p14:creationId xmlns:p14="http://schemas.microsoft.com/office/powerpoint/2010/main" xmlns="" val="33531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60860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5626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Persons for  Accreditation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DE6B-B866-4C41-A5FE-3F7856D6D1C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45742" y="3772286"/>
            <a:ext cx="4238742" cy="720000"/>
          </a:xfrm>
          <a:custGeom>
            <a:avLst/>
            <a:gdLst/>
            <a:ahLst/>
            <a:cxnLst>
              <a:cxn ang="0">
                <a:pos x="0" y="464"/>
              </a:cxn>
              <a:cxn ang="0">
                <a:pos x="0" y="464"/>
              </a:cxn>
              <a:cxn ang="0">
                <a:pos x="0" y="152"/>
              </a:cxn>
              <a:cxn ang="0">
                <a:pos x="1392" y="152"/>
              </a:cxn>
              <a:cxn ang="0">
                <a:pos x="1392" y="0"/>
              </a:cxn>
              <a:cxn ang="0">
                <a:pos x="1552" y="312"/>
              </a:cxn>
              <a:cxn ang="0">
                <a:pos x="1392" y="616"/>
              </a:cxn>
              <a:cxn ang="0">
                <a:pos x="1392" y="464"/>
              </a:cxn>
              <a:cxn ang="0">
                <a:pos x="0" y="464"/>
              </a:cxn>
            </a:cxnLst>
            <a:rect l="0" t="0" r="r" b="b"/>
            <a:pathLst>
              <a:path w="1553" h="617">
                <a:moveTo>
                  <a:pt x="0" y="464"/>
                </a:moveTo>
                <a:lnTo>
                  <a:pt x="0" y="464"/>
                </a:lnTo>
                <a:lnTo>
                  <a:pt x="0" y="152"/>
                </a:lnTo>
                <a:lnTo>
                  <a:pt x="1392" y="152"/>
                </a:lnTo>
                <a:lnTo>
                  <a:pt x="1392" y="0"/>
                </a:lnTo>
                <a:lnTo>
                  <a:pt x="1552" y="312"/>
                </a:lnTo>
                <a:lnTo>
                  <a:pt x="1392" y="616"/>
                </a:lnTo>
                <a:lnTo>
                  <a:pt x="1392" y="464"/>
                </a:lnTo>
                <a:lnTo>
                  <a:pt x="0" y="464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63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r>
              <a:rPr lang="en-GB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of Integrity</a:t>
            </a:r>
            <a:endParaRPr lang="de-DE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5742" y="2269229"/>
            <a:ext cx="4977105" cy="720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568" y="0"/>
              </a:cxn>
              <a:cxn ang="0">
                <a:pos x="1888" y="376"/>
              </a:cxn>
              <a:cxn ang="0">
                <a:pos x="2008" y="272"/>
              </a:cxn>
              <a:cxn ang="0">
                <a:pos x="1880" y="592"/>
              </a:cxn>
              <a:cxn ang="0">
                <a:pos x="1544" y="672"/>
              </a:cxn>
              <a:cxn ang="0">
                <a:pos x="1656" y="576"/>
              </a:cxn>
              <a:cxn ang="0">
                <a:pos x="1440" y="328"/>
              </a:cxn>
              <a:cxn ang="0">
                <a:pos x="0" y="328"/>
              </a:cxn>
              <a:cxn ang="0">
                <a:pos x="0" y="0"/>
              </a:cxn>
            </a:cxnLst>
            <a:rect l="0" t="0" r="r" b="b"/>
            <a:pathLst>
              <a:path w="2009" h="673">
                <a:moveTo>
                  <a:pt x="0" y="0"/>
                </a:moveTo>
                <a:lnTo>
                  <a:pt x="0" y="0"/>
                </a:lnTo>
                <a:lnTo>
                  <a:pt x="1568" y="0"/>
                </a:lnTo>
                <a:lnTo>
                  <a:pt x="1888" y="376"/>
                </a:lnTo>
                <a:lnTo>
                  <a:pt x="2008" y="272"/>
                </a:lnTo>
                <a:lnTo>
                  <a:pt x="1880" y="592"/>
                </a:lnTo>
                <a:lnTo>
                  <a:pt x="1544" y="672"/>
                </a:lnTo>
                <a:lnTo>
                  <a:pt x="1656" y="576"/>
                </a:lnTo>
                <a:lnTo>
                  <a:pt x="1440" y="328"/>
                </a:lnTo>
                <a:lnTo>
                  <a:pt x="0" y="328"/>
                </a:lnTo>
                <a:lnTo>
                  <a:pt x="0" y="0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63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r>
              <a:rPr lang="it-IT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&amp; Firm</a:t>
            </a:r>
            <a:endParaRPr lang="it-IT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069020" y="2269229"/>
            <a:ext cx="4883343" cy="720000"/>
          </a:xfrm>
          <a:custGeom>
            <a:avLst/>
            <a:gdLst/>
            <a:ahLst/>
            <a:cxnLst>
              <a:cxn ang="0">
                <a:pos x="2008" y="0"/>
              </a:cxn>
              <a:cxn ang="0">
                <a:pos x="2008" y="0"/>
              </a:cxn>
              <a:cxn ang="0">
                <a:pos x="440" y="0"/>
              </a:cxn>
              <a:cxn ang="0">
                <a:pos x="120" y="376"/>
              </a:cxn>
              <a:cxn ang="0">
                <a:pos x="0" y="272"/>
              </a:cxn>
              <a:cxn ang="0">
                <a:pos x="128" y="592"/>
              </a:cxn>
              <a:cxn ang="0">
                <a:pos x="464" y="672"/>
              </a:cxn>
              <a:cxn ang="0">
                <a:pos x="352" y="576"/>
              </a:cxn>
              <a:cxn ang="0">
                <a:pos x="568" y="328"/>
              </a:cxn>
              <a:cxn ang="0">
                <a:pos x="2008" y="328"/>
              </a:cxn>
              <a:cxn ang="0">
                <a:pos x="2008" y="0"/>
              </a:cxn>
            </a:cxnLst>
            <a:rect l="0" t="0" r="r" b="b"/>
            <a:pathLst>
              <a:path w="2009" h="673">
                <a:moveTo>
                  <a:pt x="2008" y="0"/>
                </a:moveTo>
                <a:lnTo>
                  <a:pt x="2008" y="0"/>
                </a:lnTo>
                <a:lnTo>
                  <a:pt x="440" y="0"/>
                </a:lnTo>
                <a:lnTo>
                  <a:pt x="120" y="376"/>
                </a:lnTo>
                <a:lnTo>
                  <a:pt x="0" y="272"/>
                </a:lnTo>
                <a:lnTo>
                  <a:pt x="128" y="592"/>
                </a:lnTo>
                <a:lnTo>
                  <a:pt x="464" y="672"/>
                </a:lnTo>
                <a:lnTo>
                  <a:pt x="352" y="576"/>
                </a:lnTo>
                <a:lnTo>
                  <a:pt x="568" y="328"/>
                </a:lnTo>
                <a:lnTo>
                  <a:pt x="2008" y="328"/>
                </a:lnTo>
                <a:lnTo>
                  <a:pt x="2008" y="0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63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r>
              <a:rPr lang="de-DE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Continious Improvement</a:t>
            </a: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45742" y="5254399"/>
            <a:ext cx="4977105" cy="7200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0" y="672"/>
              </a:cxn>
              <a:cxn ang="0">
                <a:pos x="1568" y="672"/>
              </a:cxn>
              <a:cxn ang="0">
                <a:pos x="1888" y="304"/>
              </a:cxn>
              <a:cxn ang="0">
                <a:pos x="2008" y="400"/>
              </a:cxn>
              <a:cxn ang="0">
                <a:pos x="1880" y="80"/>
              </a:cxn>
              <a:cxn ang="0">
                <a:pos x="1544" y="0"/>
              </a:cxn>
              <a:cxn ang="0">
                <a:pos x="1656" y="96"/>
              </a:cxn>
              <a:cxn ang="0">
                <a:pos x="1440" y="344"/>
              </a:cxn>
              <a:cxn ang="0">
                <a:pos x="0" y="344"/>
              </a:cxn>
              <a:cxn ang="0">
                <a:pos x="0" y="672"/>
              </a:cxn>
            </a:cxnLst>
            <a:rect l="0" t="0" r="r" b="b"/>
            <a:pathLst>
              <a:path w="2009" h="673">
                <a:moveTo>
                  <a:pt x="0" y="672"/>
                </a:moveTo>
                <a:lnTo>
                  <a:pt x="0" y="672"/>
                </a:lnTo>
                <a:lnTo>
                  <a:pt x="1568" y="672"/>
                </a:lnTo>
                <a:lnTo>
                  <a:pt x="1888" y="304"/>
                </a:lnTo>
                <a:lnTo>
                  <a:pt x="2008" y="400"/>
                </a:lnTo>
                <a:lnTo>
                  <a:pt x="1880" y="80"/>
                </a:lnTo>
                <a:lnTo>
                  <a:pt x="1544" y="0"/>
                </a:lnTo>
                <a:lnTo>
                  <a:pt x="1656" y="96"/>
                </a:lnTo>
                <a:lnTo>
                  <a:pt x="1440" y="344"/>
                </a:lnTo>
                <a:lnTo>
                  <a:pt x="0" y="344"/>
                </a:lnTo>
                <a:lnTo>
                  <a:pt x="0" y="672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63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b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r>
              <a:rPr lang="de-DE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 Industry Experience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6069020" y="5254399"/>
            <a:ext cx="4883343" cy="720000"/>
          </a:xfrm>
          <a:custGeom>
            <a:avLst/>
            <a:gdLst/>
            <a:ahLst/>
            <a:cxnLst>
              <a:cxn ang="0">
                <a:pos x="2008" y="672"/>
              </a:cxn>
              <a:cxn ang="0">
                <a:pos x="2008" y="672"/>
              </a:cxn>
              <a:cxn ang="0">
                <a:pos x="440" y="672"/>
              </a:cxn>
              <a:cxn ang="0">
                <a:pos x="120" y="304"/>
              </a:cxn>
              <a:cxn ang="0">
                <a:pos x="0" y="400"/>
              </a:cxn>
              <a:cxn ang="0">
                <a:pos x="128" y="80"/>
              </a:cxn>
              <a:cxn ang="0">
                <a:pos x="464" y="0"/>
              </a:cxn>
              <a:cxn ang="0">
                <a:pos x="352" y="96"/>
              </a:cxn>
              <a:cxn ang="0">
                <a:pos x="568" y="344"/>
              </a:cxn>
              <a:cxn ang="0">
                <a:pos x="2008" y="344"/>
              </a:cxn>
              <a:cxn ang="0">
                <a:pos x="2008" y="672"/>
              </a:cxn>
            </a:cxnLst>
            <a:rect l="0" t="0" r="r" b="b"/>
            <a:pathLst>
              <a:path w="2009" h="673">
                <a:moveTo>
                  <a:pt x="2008" y="672"/>
                </a:moveTo>
                <a:lnTo>
                  <a:pt x="2008" y="672"/>
                </a:lnTo>
                <a:lnTo>
                  <a:pt x="440" y="672"/>
                </a:lnTo>
                <a:lnTo>
                  <a:pt x="120" y="304"/>
                </a:lnTo>
                <a:lnTo>
                  <a:pt x="0" y="400"/>
                </a:lnTo>
                <a:lnTo>
                  <a:pt x="128" y="80"/>
                </a:lnTo>
                <a:lnTo>
                  <a:pt x="464" y="0"/>
                </a:lnTo>
                <a:lnTo>
                  <a:pt x="352" y="96"/>
                </a:lnTo>
                <a:lnTo>
                  <a:pt x="568" y="344"/>
                </a:lnTo>
                <a:lnTo>
                  <a:pt x="2008" y="344"/>
                </a:lnTo>
                <a:lnTo>
                  <a:pt x="2008" y="672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63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b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r>
              <a:rPr lang="de-DE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endParaRPr lang="de-DE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713622" y="3772286"/>
            <a:ext cx="4238742" cy="720000"/>
          </a:xfrm>
          <a:custGeom>
            <a:avLst/>
            <a:gdLst/>
            <a:ahLst/>
            <a:cxnLst>
              <a:cxn ang="0">
                <a:pos x="1552" y="464"/>
              </a:cxn>
              <a:cxn ang="0">
                <a:pos x="1552" y="464"/>
              </a:cxn>
              <a:cxn ang="0">
                <a:pos x="1552" y="152"/>
              </a:cxn>
              <a:cxn ang="0">
                <a:pos x="160" y="152"/>
              </a:cxn>
              <a:cxn ang="0">
                <a:pos x="152" y="0"/>
              </a:cxn>
              <a:cxn ang="0">
                <a:pos x="0" y="312"/>
              </a:cxn>
              <a:cxn ang="0">
                <a:pos x="160" y="616"/>
              </a:cxn>
              <a:cxn ang="0">
                <a:pos x="160" y="464"/>
              </a:cxn>
              <a:cxn ang="0">
                <a:pos x="1552" y="464"/>
              </a:cxn>
            </a:cxnLst>
            <a:rect l="0" t="0" r="r" b="b"/>
            <a:pathLst>
              <a:path w="1553" h="617">
                <a:moveTo>
                  <a:pt x="1552" y="464"/>
                </a:moveTo>
                <a:lnTo>
                  <a:pt x="1552" y="464"/>
                </a:lnTo>
                <a:lnTo>
                  <a:pt x="1552" y="152"/>
                </a:lnTo>
                <a:lnTo>
                  <a:pt x="160" y="152"/>
                </a:lnTo>
                <a:lnTo>
                  <a:pt x="152" y="0"/>
                </a:lnTo>
                <a:lnTo>
                  <a:pt x="0" y="312"/>
                </a:lnTo>
                <a:lnTo>
                  <a:pt x="160" y="616"/>
                </a:lnTo>
                <a:lnTo>
                  <a:pt x="160" y="464"/>
                </a:lnTo>
                <a:lnTo>
                  <a:pt x="1552" y="464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63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7200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r>
              <a:rPr lang="it-IT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Informed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060758" y="2690598"/>
            <a:ext cx="3986654" cy="81460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t">
            <a:noAutofit/>
          </a:bodyPr>
          <a:lstStyle/>
          <a:p>
            <a:pPr marL="114300" lvl="1" algn="just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Registered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COREN for not less than 6 years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985134" y="4372432"/>
            <a:ext cx="3986654" cy="10849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t">
            <a:noAutofit/>
          </a:bodyPr>
          <a:lstStyle/>
          <a:p>
            <a:pPr marL="355600" lvl="1" indent="-1778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must also be seen as active in the activities of the Engineering Profession</a:t>
            </a:r>
            <a:endParaRPr lang="it-IT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337722"/>
              </a:buClr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75040" y="6010732"/>
            <a:ext cx="4359850" cy="61866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t">
            <a:noAutofit/>
          </a:bodyPr>
          <a:lstStyle/>
          <a:p>
            <a:pPr marL="114300" lvl="1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Usually senior engineers with not less than 10 years of post qualification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3"/>
          <p:cNvSpPr>
            <a:spLocks noChangeArrowheads="1"/>
          </p:cNvSpPr>
          <p:nvPr/>
        </p:nvSpPr>
        <p:spPr bwMode="gray">
          <a:xfrm>
            <a:off x="4102009" y="3679903"/>
            <a:ext cx="3162454" cy="968375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fontAlgn="base" hangingPunct="0"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7248727" y="5925464"/>
            <a:ext cx="3986654" cy="7039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t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Possess the current practising license by being financially up to date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8071" y="2718563"/>
            <a:ext cx="2097884" cy="2676525"/>
          </a:xfrm>
          <a:prstGeom prst="rect">
            <a:avLst/>
          </a:prstGeom>
        </p:spPr>
      </p:pic>
      <p:sp>
        <p:nvSpPr>
          <p:cNvPr id="18" name="Content Placeholder 8"/>
          <p:cNvSpPr txBox="1">
            <a:spLocks/>
          </p:cNvSpPr>
          <p:nvPr/>
        </p:nvSpPr>
        <p:spPr bwMode="gray">
          <a:xfrm>
            <a:off x="74612" y="1371600"/>
            <a:ext cx="11887200" cy="945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en-US" sz="1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knowledgeable and experienced Engineers drawn from the Industry and Academics are carefully selected as Resource Persons on Accreditation Visitations. They are expected to have the following characteristics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85188" y="2713845"/>
            <a:ext cx="3599424" cy="61866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t">
            <a:noAutofit/>
          </a:bodyPr>
          <a:lstStyle/>
          <a:p>
            <a:pPr marL="114300" lvl="1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 firm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and fair in the discharge of the responsibility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337289" y="4416721"/>
            <a:ext cx="3599424" cy="61866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72000" tIns="72000" rIns="72000" bIns="72000" anchor="t">
            <a:noAutofit/>
          </a:bodyPr>
          <a:lstStyle/>
          <a:p>
            <a:pPr marL="114300" lvl="1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Display high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level of integrity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6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THumqlXUqKDo2QNKx4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u9OAFw.ESLVcskP6NJ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h1GBI5lO0ieX5dAjUsac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AOoyUgJmEuATNwamWRxo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JZavAB8UGhcGcXwuMtX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rSV7pHXs0SSbmzmtayD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lOt2PY7EOJICxNp2k6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eDE5AFtNEKMPVeRmYAT7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jhUWL3gF0mvdtU6eec15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1072</Words>
  <Application>Microsoft Office PowerPoint</Application>
  <PresentationFormat>Custom</PresentationFormat>
  <Paragraphs>146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think-cell Slide</vt:lpstr>
      <vt:lpstr>Slide 1</vt:lpstr>
      <vt:lpstr>Outline</vt:lpstr>
      <vt:lpstr>COREN Introduction</vt:lpstr>
      <vt:lpstr>Mandate of COREN</vt:lpstr>
      <vt:lpstr>Functions of COREN</vt:lpstr>
      <vt:lpstr>Accreditation of Engineering Programmes</vt:lpstr>
      <vt:lpstr>Procedures for Accreditation</vt:lpstr>
      <vt:lpstr>Requirements for Accreditation </vt:lpstr>
      <vt:lpstr>Resource Persons for  Accreditation</vt:lpstr>
      <vt:lpstr>Challenges of the Program</vt:lpstr>
      <vt:lpstr>The New Benchmark Minimum Academic Standard (BMAS)</vt:lpstr>
      <vt:lpstr>Objectives of the  BMAS</vt:lpstr>
      <vt:lpstr>Conclusion</vt:lpstr>
      <vt:lpstr>Slide 14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chike.uzoma</dc:creator>
  <cp:lastModifiedBy>Alhassan Aliyu</cp:lastModifiedBy>
  <cp:revision>282</cp:revision>
  <dcterms:created xsi:type="dcterms:W3CDTF">2011-09-25T20:27:33Z</dcterms:created>
  <dcterms:modified xsi:type="dcterms:W3CDTF">2015-05-20T14:56:39Z</dcterms:modified>
</cp:coreProperties>
</file>